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 id="286" r:id="rId30"/>
    <p:sldId id="287" r:id="rId31"/>
    <p:sldId id="288" r:id="rId32"/>
    <p:sldId id="289" r:id="rId33"/>
    <p:sldId id="290" r:id="rId34"/>
    <p:sldId id="291" r:id="rId35"/>
    <p:sldId id="292" r:id="rId36"/>
    <p:sldId id="293" r:id="rId37"/>
    <p:sldId id="301" r:id="rId38"/>
    <p:sldId id="284" r:id="rId39"/>
    <p:sldId id="302" r:id="rId40"/>
    <p:sldId id="303" r:id="rId41"/>
    <p:sldId id="304" r:id="rId42"/>
    <p:sldId id="294" r:id="rId43"/>
    <p:sldId id="295" r:id="rId44"/>
    <p:sldId id="296" r:id="rId45"/>
    <p:sldId id="297" r:id="rId46"/>
    <p:sldId id="298" r:id="rId47"/>
    <p:sldId id="299" r:id="rId48"/>
    <p:sldId id="300"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42" r:id="rId74"/>
    <p:sldId id="329" r:id="rId75"/>
    <p:sldId id="330" r:id="rId76"/>
    <p:sldId id="331" r:id="rId77"/>
    <p:sldId id="332" r:id="rId78"/>
    <p:sldId id="333" r:id="rId79"/>
    <p:sldId id="334" r:id="rId80"/>
    <p:sldId id="335" r:id="rId81"/>
    <p:sldId id="336" r:id="rId82"/>
    <p:sldId id="337" r:id="rId83"/>
    <p:sldId id="338" r:id="rId84"/>
    <p:sldId id="339" r:id="rId85"/>
    <p:sldId id="341" r:id="rId86"/>
    <p:sldId id="340" r:id="rId87"/>
    <p:sldId id="343" r:id="rId88"/>
    <p:sldId id="344" r:id="rId89"/>
    <p:sldId id="345" r:id="rId90"/>
    <p:sldId id="346" r:id="rId91"/>
    <p:sldId id="347" r:id="rId92"/>
    <p:sldId id="348" r:id="rId93"/>
    <p:sldId id="349" r:id="rId94"/>
    <p:sldId id="350" r:id="rId95"/>
    <p:sldId id="351" r:id="rId96"/>
    <p:sldId id="352"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7070C8-A1DB-4B1C-BDAA-D0DF1B96864E}" type="datetimeFigureOut">
              <a:rPr lang="en-US" smtClean="0"/>
              <a:pPr/>
              <a:t>9/21/2020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963E51-E3C4-4BAD-B98B-FB0FD97D12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963E51-E3C4-4BAD-B98B-FB0FD97D12A8}" type="slidenum">
              <a:rPr lang="en-US" smtClean="0"/>
              <a:pPr/>
              <a:t>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4E3AF0-7731-4E08-B958-869DEC91257D}"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4E3AF0-7731-4E08-B958-869DEC91257D}"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4E3AF0-7731-4E08-B958-869DEC91257D}"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4E3AF0-7731-4E08-B958-869DEC91257D}"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4E3AF0-7731-4E08-B958-869DEC91257D}" type="datetimeFigureOut">
              <a:rPr lang="en-US" smtClean="0"/>
              <a:pPr/>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4E3AF0-7731-4E08-B958-869DEC91257D}"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4E3AF0-7731-4E08-B958-869DEC91257D}" type="datetimeFigureOut">
              <a:rPr lang="en-US" smtClean="0"/>
              <a:pPr/>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4E3AF0-7731-4E08-B958-869DEC91257D}" type="datetimeFigureOut">
              <a:rPr lang="en-US" smtClean="0"/>
              <a:pPr/>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4E3AF0-7731-4E08-B958-869DEC91257D}" type="datetimeFigureOut">
              <a:rPr lang="en-US" smtClean="0"/>
              <a:pPr/>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4E3AF0-7731-4E08-B958-869DEC91257D}"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4E3AF0-7731-4E08-B958-869DEC91257D}" type="datetimeFigureOut">
              <a:rPr lang="en-US" smtClean="0"/>
              <a:pPr/>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DB1AB-6441-4737-A8FB-EA8A290DF0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4E3AF0-7731-4E08-B958-869DEC91257D}" type="datetimeFigureOut">
              <a:rPr lang="en-US" smtClean="0"/>
              <a:pPr/>
              <a:t>9/21/2020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DB1AB-6441-4737-A8FB-EA8A290DF03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UNIT-1</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buNone/>
            </a:pPr>
            <a:r>
              <a:rPr lang="en-US" dirty="0" smtClean="0"/>
              <a:t>Drawback of Harvard Architecture</a:t>
            </a:r>
          </a:p>
          <a:p>
            <a:pPr>
              <a:buNone/>
            </a:pPr>
            <a:endParaRPr lang="en-US" dirty="0"/>
          </a:p>
          <a:p>
            <a:r>
              <a:rPr lang="en-US" dirty="0" smtClean="0"/>
              <a:t>Require many buses.</a:t>
            </a:r>
          </a:p>
          <a:p>
            <a:r>
              <a:rPr lang="en-US" dirty="0"/>
              <a:t>lot of IO pins to interface the </a:t>
            </a:r>
            <a:r>
              <a:rPr lang="en-US" dirty="0" smtClean="0"/>
              <a:t>external devices</a:t>
            </a:r>
          </a:p>
          <a:p>
            <a:pPr>
              <a:buNone/>
            </a:pPr>
            <a:endParaRPr lang="en-US" dirty="0"/>
          </a:p>
          <a:p>
            <a:pPr>
              <a:buNone/>
            </a:pPr>
            <a:r>
              <a:rPr lang="en-US" dirty="0" smtClean="0"/>
              <a:t>Advantages of Harvard Architecture.</a:t>
            </a:r>
          </a:p>
          <a:p>
            <a:r>
              <a:rPr lang="en-US" dirty="0"/>
              <a:t>faster and parallel data </a:t>
            </a:r>
            <a:r>
              <a:rPr lang="en-US" dirty="0" smtClean="0"/>
              <a:t>transfer features</a:t>
            </a:r>
            <a:r>
              <a:rPr lang="en-US" dirty="0"/>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set characteristics</a:t>
            </a:r>
            <a:endParaRPr lang="en-US" dirty="0"/>
          </a:p>
        </p:txBody>
      </p:sp>
      <p:sp>
        <p:nvSpPr>
          <p:cNvPr id="3" name="Content Placeholder 2"/>
          <p:cNvSpPr>
            <a:spLocks noGrp="1"/>
          </p:cNvSpPr>
          <p:nvPr>
            <p:ph idx="1"/>
          </p:nvPr>
        </p:nvSpPr>
        <p:spPr/>
        <p:txBody>
          <a:bodyPr/>
          <a:lstStyle/>
          <a:p>
            <a:r>
              <a:rPr lang="en-US" dirty="0"/>
              <a:t>The instruction set of the </a:t>
            </a:r>
            <a:r>
              <a:rPr lang="en-US" dirty="0" smtClean="0"/>
              <a:t>computer defines </a:t>
            </a:r>
            <a:r>
              <a:rPr lang="en-US" dirty="0"/>
              <a:t>the interface between software modules and the underlying </a:t>
            </a:r>
            <a:r>
              <a:rPr lang="en-US" dirty="0" smtClean="0"/>
              <a:t>hardware.</a:t>
            </a:r>
          </a:p>
          <a:p>
            <a:pPr lvl="1"/>
            <a:r>
              <a:rPr lang="en-US" dirty="0"/>
              <a:t>Fixed versus variable </a:t>
            </a:r>
            <a:r>
              <a:rPr lang="en-US" dirty="0" smtClean="0"/>
              <a:t>length.</a:t>
            </a:r>
          </a:p>
          <a:p>
            <a:pPr lvl="1"/>
            <a:r>
              <a:rPr lang="en-US" dirty="0" smtClean="0"/>
              <a:t>Addressing </a:t>
            </a:r>
            <a:r>
              <a:rPr lang="en-US" dirty="0"/>
              <a:t>modes</a:t>
            </a:r>
            <a:r>
              <a:rPr lang="en-US" dirty="0" smtClean="0"/>
              <a:t>. </a:t>
            </a:r>
          </a:p>
          <a:p>
            <a:pPr lvl="1"/>
            <a:r>
              <a:rPr lang="en-US" dirty="0"/>
              <a:t>N</a:t>
            </a:r>
            <a:r>
              <a:rPr lang="en-US" dirty="0" smtClean="0"/>
              <a:t>umbers </a:t>
            </a:r>
            <a:r>
              <a:rPr lang="en-US" dirty="0"/>
              <a:t>of operands.</a:t>
            </a:r>
          </a:p>
          <a:p>
            <a:pPr lvl="1"/>
            <a:r>
              <a:rPr lang="en-US" dirty="0" smtClean="0"/>
              <a:t>Types </a:t>
            </a:r>
            <a:r>
              <a:rPr lang="en-US" dirty="0"/>
              <a:t>of operations supported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microprocessor</a:t>
            </a:r>
            <a:endParaRPr lang="en-US" dirty="0"/>
          </a:p>
        </p:txBody>
      </p:sp>
      <p:sp>
        <p:nvSpPr>
          <p:cNvPr id="3" name="Content Placeholder 2"/>
          <p:cNvSpPr>
            <a:spLocks noGrp="1"/>
          </p:cNvSpPr>
          <p:nvPr>
            <p:ph idx="1"/>
          </p:nvPr>
        </p:nvSpPr>
        <p:spPr/>
        <p:txBody>
          <a:bodyPr/>
          <a:lstStyle/>
          <a:p>
            <a:r>
              <a:rPr lang="en-US" dirty="0" smtClean="0"/>
              <a:t>Entire CPU fabricated on  single chip.</a:t>
            </a:r>
          </a:p>
          <a:p>
            <a:pPr lvl="1"/>
            <a:r>
              <a:rPr lang="en-US" dirty="0" smtClean="0"/>
              <a:t>Consists of set of registers to store temporary data.</a:t>
            </a:r>
          </a:p>
          <a:p>
            <a:pPr lvl="1"/>
            <a:r>
              <a:rPr lang="en-US" dirty="0" smtClean="0"/>
              <a:t>Consists of ALU where arithmetic and logical computations are done.</a:t>
            </a:r>
          </a:p>
          <a:p>
            <a:pPr lvl="1"/>
            <a:r>
              <a:rPr lang="en-US" dirty="0" smtClean="0"/>
              <a:t>Consists of some mechanism to interface external devices through buses.</a:t>
            </a:r>
          </a:p>
          <a:p>
            <a:pPr lvl="1"/>
            <a:r>
              <a:rPr lang="en-US" dirty="0" smtClean="0"/>
              <a:t>Consists of control unit that synchronizes the operation.</a:t>
            </a:r>
          </a:p>
          <a:p>
            <a:pPr lvl="1"/>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85800" y="838200"/>
            <a:ext cx="7696199"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Microcomputer</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914400" y="2971800"/>
            <a:ext cx="7543800" cy="3124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914400" y="1295400"/>
            <a:ext cx="7543800" cy="160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Microcomputer</a:t>
            </a:r>
            <a:endParaRPr lang="en-US" dirty="0"/>
          </a:p>
        </p:txBody>
      </p:sp>
      <p:sp>
        <p:nvSpPr>
          <p:cNvPr id="3" name="Content Placeholder 2"/>
          <p:cNvSpPr>
            <a:spLocks noGrp="1"/>
          </p:cNvSpPr>
          <p:nvPr>
            <p:ph idx="1"/>
          </p:nvPr>
        </p:nvSpPr>
        <p:spPr/>
        <p:txBody>
          <a:bodyPr/>
          <a:lstStyle/>
          <a:p>
            <a:r>
              <a:rPr lang="en-US" dirty="0" smtClean="0"/>
              <a:t>a microprocessor contains basically some registers, ALU and control; it does not contain any memory or any facility for IO.</a:t>
            </a:r>
          </a:p>
          <a:p>
            <a:r>
              <a:rPr lang="en-US" dirty="0" smtClean="0"/>
              <a:t>To make a computer system we have to interface all these devices with the microprocessor.</a:t>
            </a:r>
          </a:p>
          <a:p>
            <a:r>
              <a:rPr lang="en-US" dirty="0" smtClean="0"/>
              <a:t>It is a computer system built using microprocessor.</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a:bodyPr>
          <a:lstStyle/>
          <a:p>
            <a:r>
              <a:rPr lang="en-US" dirty="0" smtClean="0"/>
              <a:t>But, the trouble is that since you have to interface so many things around a microprocessor, the system becomes complex, bulky and also expensive. </a:t>
            </a:r>
          </a:p>
          <a:p>
            <a:r>
              <a:rPr lang="en-US" dirty="0" smtClean="0"/>
              <a:t>In addition it also consumes significantly higher power. </a:t>
            </a:r>
          </a:p>
          <a:p>
            <a:r>
              <a:rPr lang="en-US" dirty="0" smtClean="0"/>
              <a:t>It is fine if you use it for a high performance application like a desktop or a laptop, but not for embedded system applications were ultra low power, portability, small size these features are quite essential.</a:t>
            </a:r>
          </a:p>
          <a:p>
            <a:pPr>
              <a:buNone/>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Microcontroller</a:t>
            </a:r>
            <a:endParaRPr lang="en-US" dirty="0"/>
          </a:p>
        </p:txBody>
      </p:sp>
      <p:sp>
        <p:nvSpPr>
          <p:cNvPr id="3" name="Content Placeholder 2"/>
          <p:cNvSpPr>
            <a:spLocks noGrp="1"/>
          </p:cNvSpPr>
          <p:nvPr>
            <p:ph idx="1"/>
          </p:nvPr>
        </p:nvSpPr>
        <p:spPr/>
        <p:txBody>
          <a:bodyPr>
            <a:normAutofit/>
          </a:bodyPr>
          <a:lstStyle/>
          <a:p>
            <a:r>
              <a:rPr lang="en-US" dirty="0" smtClean="0"/>
              <a:t>A microcomputer  is a computer system built around a microprocessor. Now, if the whole of the microcomputer we can shrink and put inside a single chip, we get a microcontroller.</a:t>
            </a:r>
          </a:p>
          <a:p>
            <a:r>
              <a:rPr lang="en-US" dirty="0" smtClean="0"/>
              <a:t>microcontroller is basically a computer on a single chip, because it is on a single chip it is relatively very low cost and inexpensive. It is small, it also consumes very low power.</a:t>
            </a:r>
          </a:p>
          <a:p>
            <a:pPr>
              <a:buNone/>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62000" y="1905000"/>
            <a:ext cx="7543800" cy="4495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838200" y="533400"/>
            <a:ext cx="7010400" cy="581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Detailed Circuit diagram of microcontroller</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838200" y="1524000"/>
            <a:ext cx="76200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set architecture of CPU</a:t>
            </a:r>
            <a:endParaRPr lang="en-US" dirty="0"/>
          </a:p>
        </p:txBody>
      </p:sp>
      <p:sp>
        <p:nvSpPr>
          <p:cNvPr id="3" name="Content Placeholder 2"/>
          <p:cNvSpPr>
            <a:spLocks noGrp="1"/>
          </p:cNvSpPr>
          <p:nvPr>
            <p:ph idx="1"/>
          </p:nvPr>
        </p:nvSpPr>
        <p:spPr/>
        <p:txBody>
          <a:bodyPr/>
          <a:lstStyle/>
          <a:p>
            <a:pPr marL="514350" indent="-514350">
              <a:buFont typeface="+mj-lt"/>
              <a:buAutoNum type="alphaLcParenR"/>
            </a:pPr>
            <a:r>
              <a:rPr lang="en-US" dirty="0" smtClean="0"/>
              <a:t>Complex Instruction Set Computer (CISC)</a:t>
            </a:r>
          </a:p>
          <a:p>
            <a:pPr marL="514350" indent="-514350">
              <a:buNone/>
            </a:pPr>
            <a:r>
              <a:rPr lang="en-US" dirty="0"/>
              <a:t> </a:t>
            </a:r>
            <a:r>
              <a:rPr lang="en-US" dirty="0" smtClean="0"/>
              <a:t>       Typically used in desktop, laptop and servers.</a:t>
            </a:r>
          </a:p>
          <a:p>
            <a:pPr marL="514350" indent="-514350">
              <a:buNone/>
            </a:pPr>
            <a:r>
              <a:rPr lang="en-US" dirty="0"/>
              <a:t> </a:t>
            </a:r>
            <a:r>
              <a:rPr lang="en-US" dirty="0" smtClean="0"/>
              <a:t>b)   Reduced Instruction Set Computer (RISC )</a:t>
            </a:r>
          </a:p>
          <a:p>
            <a:pPr marL="514350" indent="-514350">
              <a:buNone/>
            </a:pPr>
            <a:r>
              <a:rPr lang="en-US" dirty="0"/>
              <a:t> </a:t>
            </a:r>
            <a:r>
              <a:rPr lang="en-US" dirty="0" smtClean="0"/>
              <a:t>       Used in micro controllers , that are used to build embedded systems.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457200" y="685801"/>
            <a:ext cx="7620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304800" y="685800"/>
            <a:ext cx="8229600" cy="46482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304800" y="5324475"/>
            <a:ext cx="8229600" cy="153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81000" y="838200"/>
            <a:ext cx="8077199" cy="5562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609600" y="762000"/>
            <a:ext cx="8000999" cy="5638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Microcontroller</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457200" y="1371600"/>
            <a:ext cx="82296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304800" y="609600"/>
            <a:ext cx="8382000" cy="5867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457200" y="533400"/>
            <a:ext cx="8229600" cy="59435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381000" y="762000"/>
            <a:ext cx="80772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457200" y="685800"/>
            <a:ext cx="8229600" cy="5638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fontScale="92500"/>
          </a:bodyPr>
          <a:lstStyle/>
          <a:p>
            <a:pPr algn="just">
              <a:buFont typeface="Wingdings" pitchFamily="2" charset="2"/>
              <a:buChar char="Ø"/>
            </a:pPr>
            <a:r>
              <a:rPr lang="en-US" dirty="0" smtClean="0"/>
              <a:t> As a developer you need to develop or</a:t>
            </a:r>
          </a:p>
          <a:p>
            <a:pPr algn="just">
              <a:buNone/>
            </a:pPr>
            <a:r>
              <a:rPr lang="en-US" dirty="0" smtClean="0"/>
              <a:t>   design an embedded system, you will be having a hardware platform, a microcontroller</a:t>
            </a:r>
          </a:p>
          <a:p>
            <a:pPr algn="just">
              <a:buNone/>
            </a:pPr>
            <a:r>
              <a:rPr lang="en-US" dirty="0" smtClean="0"/>
              <a:t>   based system and you have to write software for it.</a:t>
            </a:r>
          </a:p>
          <a:p>
            <a:pPr>
              <a:buFont typeface="Wingdings" pitchFamily="2" charset="2"/>
              <a:buChar char="Ø"/>
            </a:pPr>
            <a:r>
              <a:rPr lang="en-US" dirty="0" smtClean="0"/>
              <a:t>Today most of us develop the software in some high level language, either in C or in Python or in Java, but it is always good to know the lower level features of the processor in order to have an informed decision that which processor may be better for a particular application.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algn="just"/>
            <a:r>
              <a:rPr lang="en-US" sz="4000" dirty="0">
                <a:latin typeface="Times New Roman" pitchFamily="18" charset="0"/>
                <a:cs typeface="Times New Roman" pitchFamily="18" charset="0"/>
              </a:rPr>
              <a:t>The most common example of such CISC architecture are </a:t>
            </a:r>
            <a:r>
              <a:rPr lang="en-US" sz="4000" dirty="0" smtClean="0">
                <a:latin typeface="Times New Roman" pitchFamily="18" charset="0"/>
                <a:cs typeface="Times New Roman" pitchFamily="18" charset="0"/>
              </a:rPr>
              <a:t>the Intel </a:t>
            </a:r>
            <a:r>
              <a:rPr lang="en-US" sz="4000" dirty="0">
                <a:latin typeface="Times New Roman" pitchFamily="18" charset="0"/>
                <a:cs typeface="Times New Roman" pitchFamily="18" charset="0"/>
              </a:rPr>
              <a:t>classes of processors which dominate the desktop, laptop and server </a:t>
            </a:r>
            <a:r>
              <a:rPr lang="en-US" sz="4000" dirty="0" smtClean="0">
                <a:latin typeface="Times New Roman" pitchFamily="18" charset="0"/>
                <a:cs typeface="Times New Roman" pitchFamily="18" charset="0"/>
              </a:rPr>
              <a:t>markets.</a:t>
            </a:r>
          </a:p>
          <a:p>
            <a:pPr algn="just"/>
            <a:r>
              <a:rPr lang="en-US" sz="4000" dirty="0">
                <a:latin typeface="Times New Roman" pitchFamily="18" charset="0"/>
                <a:cs typeface="Times New Roman" pitchFamily="18" charset="0"/>
              </a:rPr>
              <a:t>More than 90% of the processors are made by Intel or some clones of those made </a:t>
            </a:r>
            <a:r>
              <a:rPr lang="en-US" sz="4000" dirty="0" smtClean="0">
                <a:latin typeface="Times New Roman" pitchFamily="18" charset="0"/>
                <a:cs typeface="Times New Roman" pitchFamily="18" charset="0"/>
              </a:rPr>
              <a:t>by Intel.</a:t>
            </a:r>
            <a:r>
              <a:rPr lang="en-US" sz="4000" dirty="0">
                <a:latin typeface="Times New Roman" pitchFamily="18" charset="0"/>
                <a:cs typeface="Times New Roman" pitchFamily="18" charset="0"/>
              </a:rPr>
              <a:t> These are called </a:t>
            </a:r>
            <a:r>
              <a:rPr lang="en-US" sz="4000" dirty="0" smtClean="0">
                <a:latin typeface="Times New Roman" pitchFamily="18" charset="0"/>
                <a:cs typeface="Times New Roman" pitchFamily="18" charset="0"/>
              </a:rPr>
              <a:t>CISC.</a:t>
            </a:r>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457200" y="990600"/>
            <a:ext cx="8229600" cy="5410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dirty="0" smtClean="0"/>
              <a:t>Most of the ARM features are RISC based.</a:t>
            </a:r>
          </a:p>
          <a:p>
            <a:r>
              <a:rPr lang="en-US" dirty="0" smtClean="0">
                <a:solidFill>
                  <a:srgbClr val="FF0000"/>
                </a:solidFill>
              </a:rPr>
              <a:t>Data processing instructions </a:t>
            </a:r>
            <a:r>
              <a:rPr lang="en-US" dirty="0" smtClean="0"/>
              <a:t>–carrying out various arithmetic and logic operations on data.</a:t>
            </a:r>
          </a:p>
          <a:p>
            <a:r>
              <a:rPr lang="en-US" dirty="0" smtClean="0"/>
              <a:t>Here all data processing instructions operate only on registers.</a:t>
            </a:r>
          </a:p>
          <a:p>
            <a:r>
              <a:rPr lang="en-US" dirty="0" smtClean="0">
                <a:solidFill>
                  <a:srgbClr val="FF0000"/>
                </a:solidFill>
              </a:rPr>
              <a:t>Data transfer instructions</a:t>
            </a:r>
            <a:r>
              <a:rPr lang="en-US" dirty="0" smtClean="0"/>
              <a:t>-We can transfer from one register to another or we can transfer from register to data memory or data memory to </a:t>
            </a:r>
          </a:p>
          <a:p>
            <a:pPr>
              <a:buNone/>
            </a:pPr>
            <a:r>
              <a:rPr lang="en-US" dirty="0" smtClean="0"/>
              <a:t>   register.</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control flow instruction- are those that will be</a:t>
            </a:r>
          </a:p>
          <a:p>
            <a:pPr>
              <a:buNone/>
            </a:pPr>
            <a:r>
              <a:rPr lang="en-US" dirty="0" smtClean="0"/>
              <a:t>   altering the value of PC in some way so that the normal sequence of instruction execution will be altered.</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304800" y="685800"/>
            <a:ext cx="84582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Registers are all 32-bit in size.</a:t>
            </a:r>
          </a:p>
          <a:p>
            <a:r>
              <a:rPr lang="en-US" dirty="0" smtClean="0"/>
              <a:t>ALU inside the processor also has the capability of operating on 32-bit numbers.</a:t>
            </a:r>
          </a:p>
          <a:p>
            <a:r>
              <a:rPr lang="en-US" dirty="0" smtClean="0"/>
              <a:t>some of the operands may be constants -- these</a:t>
            </a:r>
          </a:p>
          <a:p>
            <a:pPr>
              <a:buNone/>
            </a:pPr>
            <a:r>
              <a:rPr lang="en-US" dirty="0" smtClean="0"/>
              <a:t>   are called literals or immediate values.</a:t>
            </a:r>
          </a:p>
          <a:p>
            <a:endParaRPr lang="en-US"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304800"/>
            <a:ext cx="8915400" cy="5867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r0, r1, r2. The first one represents the</a:t>
            </a:r>
          </a:p>
          <a:p>
            <a:pPr>
              <a:buNone/>
            </a:pPr>
            <a:r>
              <a:rPr lang="en-US" dirty="0" smtClean="0"/>
              <a:t>  destination, the second and third indicates the two source operands.</a:t>
            </a:r>
          </a:p>
          <a:p>
            <a:r>
              <a:rPr lang="en-US" dirty="0" smtClean="0"/>
              <a:t>ADC- Add with carry.</a:t>
            </a:r>
          </a:p>
          <a:p>
            <a:r>
              <a:rPr lang="en-US" dirty="0" smtClean="0"/>
              <a:t>SBC-This takes care of the borrow during subtraction operation.</a:t>
            </a:r>
          </a:p>
          <a:p>
            <a:r>
              <a:rPr lang="en-US" dirty="0" smtClean="0"/>
              <a:t>RSB -Reverse subtract.</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dirty="0" smtClean="0"/>
              <a:t>ADD r0,r1,#2--sets r0 to r12.</a:t>
            </a:r>
          </a:p>
          <a:p>
            <a:r>
              <a:rPr lang="en-US" dirty="0" smtClean="0"/>
              <a:t>The MUL instruction multiplies two values, but with some </a:t>
            </a:r>
            <a:r>
              <a:rPr lang="en-US" dirty="0" err="1" smtClean="0"/>
              <a:t>restrictions:No</a:t>
            </a:r>
            <a:r>
              <a:rPr lang="en-US" dirty="0" smtClean="0"/>
              <a:t> operand may</a:t>
            </a:r>
          </a:p>
          <a:p>
            <a:pPr>
              <a:buNone/>
            </a:pPr>
            <a:r>
              <a:rPr lang="en-US" dirty="0" smtClean="0"/>
              <a:t>    be an </a:t>
            </a:r>
            <a:r>
              <a:rPr lang="en-US" dirty="0" err="1" smtClean="0"/>
              <a:t>immediate,and</a:t>
            </a:r>
            <a:r>
              <a:rPr lang="en-US" dirty="0" smtClean="0"/>
              <a:t> the two source operands must be different registers.</a:t>
            </a:r>
          </a:p>
          <a:p>
            <a:r>
              <a:rPr lang="en-US" dirty="0" smtClean="0"/>
              <a:t>MLA r0,r1,r2,r3 -sets r0 to the value r1*r2+r3.</a:t>
            </a:r>
          </a:p>
          <a:p>
            <a:pPr>
              <a:buNone/>
            </a:pPr>
            <a:r>
              <a:rPr lang="en-US" dirty="0" smtClean="0"/>
              <a:t>Multiply Accumulate Operation.</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Languages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09600" y="1752600"/>
            <a:ext cx="7696200"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685800" y="609600"/>
            <a:ext cx="7467600" cy="5715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sz="4400" dirty="0" smtClean="0"/>
              <a:t>Instruction sets are very simple in RISC.</a:t>
            </a:r>
          </a:p>
          <a:p>
            <a:r>
              <a:rPr lang="en-US" sz="4400" dirty="0" smtClean="0"/>
              <a:t>Easy to implement.</a:t>
            </a:r>
          </a:p>
          <a:p>
            <a:r>
              <a:rPr lang="en-US" sz="4400" dirty="0" smtClean="0"/>
              <a:t>Most of the microcontrollers are based on RISC architecture</a:t>
            </a:r>
            <a:r>
              <a:rPr lang="en-US" dirty="0" smtClean="0"/>
              <a:t>.</a:t>
            </a:r>
          </a:p>
          <a:p>
            <a:pPr>
              <a:buNone/>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r>
              <a:rPr lang="en-US" dirty="0" smtClean="0"/>
              <a:t>BIC- Bit Clear .</a:t>
            </a:r>
          </a:p>
          <a:p>
            <a:r>
              <a:rPr lang="en-US" dirty="0" smtClean="0"/>
              <a:t>The actual meaning is the register r1 is </a:t>
            </a:r>
            <a:r>
              <a:rPr lang="en-US" dirty="0" err="1" smtClean="0"/>
              <a:t>ANDed</a:t>
            </a:r>
            <a:r>
              <a:rPr lang="en-US" dirty="0" smtClean="0"/>
              <a:t> with the complement of r2; you take a NOT operation and then do an AND. </a:t>
            </a:r>
          </a:p>
          <a:p>
            <a:pPr>
              <a:buNone/>
            </a:pPr>
            <a:r>
              <a:rPr lang="en-US" dirty="0" smtClean="0"/>
              <a:t>   So, that in r2 whichever bit is 1, if you do NOT those bits will become 0; if you do AND with r1 those corresponding bits of r1 will become 0. So, wherever in r2 you have 1 those corresponding bits in r1 will be made 0;</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a:srcRect/>
          <a:stretch>
            <a:fillRect/>
          </a:stretch>
        </p:blipFill>
        <p:spPr bwMode="auto">
          <a:xfrm>
            <a:off x="762000" y="762000"/>
            <a:ext cx="7772400" cy="5334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and memory organization</a:t>
            </a:r>
            <a:endParaRPr lang="en-US" dirty="0"/>
          </a:p>
        </p:txBody>
      </p:sp>
      <p:sp>
        <p:nvSpPr>
          <p:cNvPr id="3" name="Content Placeholder 2"/>
          <p:cNvSpPr>
            <a:spLocks noGrp="1"/>
          </p:cNvSpPr>
          <p:nvPr>
            <p:ph idx="1"/>
          </p:nvPr>
        </p:nvSpPr>
        <p:spPr/>
        <p:txBody>
          <a:bodyPr/>
          <a:lstStyle/>
          <a:p>
            <a:r>
              <a:rPr lang="en-US" dirty="0" smtClean="0"/>
              <a:t>ARM7 is a von Neumann architecture machine, while ARM9 uses a Harvard architecture.</a:t>
            </a:r>
          </a:p>
          <a:p>
            <a:r>
              <a:rPr lang="en-US" dirty="0" err="1" smtClean="0"/>
              <a:t>TheARM</a:t>
            </a:r>
            <a:r>
              <a:rPr lang="en-US" dirty="0" smtClean="0"/>
              <a:t> architecture supports two basic types of data:</a:t>
            </a:r>
          </a:p>
          <a:p>
            <a:pPr>
              <a:buNone/>
            </a:pPr>
            <a:r>
              <a:rPr lang="en-US" dirty="0" smtClean="0"/>
              <a:t>■ The </a:t>
            </a:r>
            <a:r>
              <a:rPr lang="en-US" dirty="0" err="1" smtClean="0"/>
              <a:t>standardARM</a:t>
            </a:r>
            <a:r>
              <a:rPr lang="en-US" dirty="0" smtClean="0"/>
              <a:t> word is 32 bits long.</a:t>
            </a:r>
          </a:p>
          <a:p>
            <a:pPr>
              <a:buNone/>
            </a:pPr>
            <a:r>
              <a:rPr lang="en-US" dirty="0" smtClean="0"/>
              <a:t>■ The word may be divided into four 8-bit bytes.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ARM7 allows addresses up to 32 bits long.</a:t>
            </a:r>
          </a:p>
          <a:p>
            <a:r>
              <a:rPr lang="en-US" dirty="0" smtClean="0"/>
              <a:t>the word 0 in the ARM address space is at location 0, the word 1 is at 4,the word 2 is at 8,and so on. (As a result, the PC is incremented by 4).</a:t>
            </a:r>
          </a:p>
          <a:p>
            <a:pPr>
              <a:buNone/>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33400" y="533400"/>
            <a:ext cx="8229600" cy="5592763"/>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4525963"/>
          </a:xfrm>
        </p:spPr>
        <p:txBody>
          <a:bodyPr/>
          <a:lstStyle/>
          <a:p>
            <a:r>
              <a:rPr lang="en-US" dirty="0" smtClean="0"/>
              <a:t>Sample C code</a:t>
            </a:r>
            <a:endParaRPr lang="en-US" dirty="0"/>
          </a:p>
        </p:txBody>
      </p:sp>
      <p:pic>
        <p:nvPicPr>
          <p:cNvPr id="2050" name="Picture 2"/>
          <p:cNvPicPr>
            <a:picLocks noChangeAspect="1" noChangeArrowheads="1"/>
          </p:cNvPicPr>
          <p:nvPr/>
        </p:nvPicPr>
        <p:blipFill>
          <a:blip r:embed="rId2"/>
          <a:srcRect/>
          <a:stretch>
            <a:fillRect/>
          </a:stretch>
        </p:blipFill>
        <p:spPr bwMode="auto">
          <a:xfrm>
            <a:off x="609600" y="1295400"/>
            <a:ext cx="7543800" cy="41148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In the ARM processor, arithmetic and logical operations cannot be performed directly on memory locations.</a:t>
            </a:r>
          </a:p>
          <a:p>
            <a:r>
              <a:rPr lang="en-US" dirty="0" smtClean="0"/>
              <a:t>ARM is a </a:t>
            </a:r>
            <a:r>
              <a:rPr lang="en-US" b="1" i="1" dirty="0" smtClean="0"/>
              <a:t>load-store architecture—data</a:t>
            </a:r>
          </a:p>
          <a:p>
            <a:pPr>
              <a:buNone/>
            </a:pPr>
            <a:r>
              <a:rPr lang="en-US" dirty="0" smtClean="0"/>
              <a:t>   operands must first be loaded into the CPU and then stored back to main memory to save the results</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685800" y="533400"/>
            <a:ext cx="8229600" cy="5791200"/>
          </a:xfrm>
          <a:prstGeom prst="rect">
            <a:avLst/>
          </a:prstGeom>
          <a:noFill/>
          <a:ln w="9525">
            <a:noFill/>
            <a:miter lim="800000"/>
            <a:headEnd/>
            <a:tailEnd/>
          </a:ln>
          <a:effectLst/>
        </p:spPr>
      </p:pic>
      <p:sp>
        <p:nvSpPr>
          <p:cNvPr id="5" name="TextBox 4"/>
          <p:cNvSpPr txBox="1"/>
          <p:nvPr/>
        </p:nvSpPr>
        <p:spPr>
          <a:xfrm>
            <a:off x="6019800" y="4495800"/>
            <a:ext cx="2590800" cy="646331"/>
          </a:xfrm>
          <a:prstGeom prst="rect">
            <a:avLst/>
          </a:prstGeom>
          <a:noFill/>
        </p:spPr>
        <p:txBody>
          <a:bodyPr wrap="square" rtlCol="0">
            <a:spAutoFit/>
          </a:bodyPr>
          <a:lstStyle/>
          <a:p>
            <a:r>
              <a:rPr lang="en-US" b="1" i="1" dirty="0" smtClean="0"/>
              <a:t>current</a:t>
            </a:r>
          </a:p>
          <a:p>
            <a:r>
              <a:rPr lang="en-US" b="1" i="1" dirty="0" smtClean="0"/>
              <a:t>program status register</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The negative (N) bit is set when the result is negative in two’s-complement arithmetic.</a:t>
            </a:r>
          </a:p>
          <a:p>
            <a:pPr>
              <a:buNone/>
            </a:pPr>
            <a:r>
              <a:rPr lang="en-US" dirty="0" smtClean="0"/>
              <a:t>■ The zero (Z) bit is set when every bit of the result is zero.</a:t>
            </a:r>
          </a:p>
          <a:p>
            <a:pPr>
              <a:buNone/>
            </a:pPr>
            <a:r>
              <a:rPr lang="en-US" dirty="0" smtClean="0"/>
              <a:t>■ The carry (C) bit is set when there is a carry out of the operation.</a:t>
            </a:r>
          </a:p>
          <a:p>
            <a:pPr>
              <a:buNone/>
            </a:pPr>
            <a:r>
              <a:rPr lang="en-US" dirty="0" smtClean="0"/>
              <a:t>■ The overflow(V) bit is set when an arithmetic operation results in an overflow.</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52400" y="1447800"/>
            <a:ext cx="8763000" cy="47244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RAM and ROM</a:t>
            </a:r>
            <a:endParaRPr lang="en-US" dirty="0"/>
          </a:p>
        </p:txBody>
      </p:sp>
      <p:sp>
        <p:nvSpPr>
          <p:cNvPr id="3" name="Content Placeholder 2"/>
          <p:cNvSpPr>
            <a:spLocks noGrp="1"/>
          </p:cNvSpPr>
          <p:nvPr>
            <p:ph idx="1"/>
          </p:nvPr>
        </p:nvSpPr>
        <p:spPr/>
        <p:txBody>
          <a:bodyPr>
            <a:normAutofit lnSpcReduction="10000"/>
          </a:bodyPr>
          <a:lstStyle/>
          <a:p>
            <a:r>
              <a:rPr lang="en-US" dirty="0" smtClean="0"/>
              <a:t>RAM- Random Access Memory</a:t>
            </a:r>
          </a:p>
          <a:p>
            <a:pPr>
              <a:buFont typeface="Wingdings" pitchFamily="2" charset="2"/>
              <a:buChar char="Ø"/>
            </a:pPr>
            <a:r>
              <a:rPr lang="en-US" dirty="0"/>
              <a:t> </a:t>
            </a:r>
            <a:r>
              <a:rPr lang="en-US" dirty="0" smtClean="0"/>
              <a:t>volatile, </a:t>
            </a:r>
            <a:r>
              <a:rPr lang="en-US" dirty="0"/>
              <a:t>means they retain the values only during the time </a:t>
            </a:r>
            <a:r>
              <a:rPr lang="en-US" dirty="0" smtClean="0"/>
              <a:t>the power </a:t>
            </a:r>
            <a:r>
              <a:rPr lang="en-US" dirty="0"/>
              <a:t>is switched on, as soon as you switch off the power the data gets lost</a:t>
            </a:r>
            <a:r>
              <a:rPr lang="en-US" dirty="0" smtClean="0"/>
              <a:t>.</a:t>
            </a:r>
          </a:p>
          <a:p>
            <a:r>
              <a:rPr lang="en-US" dirty="0" smtClean="0"/>
              <a:t>ROM – Read Only Memory</a:t>
            </a:r>
          </a:p>
          <a:p>
            <a:pPr>
              <a:buFont typeface="Wingdings" pitchFamily="2" charset="2"/>
              <a:buChar char="Ø"/>
            </a:pPr>
            <a:r>
              <a:rPr lang="en-US" dirty="0" smtClean="0"/>
              <a:t>Non-volatile,</a:t>
            </a:r>
            <a:r>
              <a:rPr lang="en-US" dirty="0"/>
              <a:t> once you store it even if you</a:t>
            </a:r>
          </a:p>
          <a:p>
            <a:pPr>
              <a:buNone/>
            </a:pPr>
            <a:r>
              <a:rPr lang="en-US" dirty="0" smtClean="0"/>
              <a:t>    switch </a:t>
            </a:r>
            <a:r>
              <a:rPr lang="en-US" dirty="0"/>
              <a:t>off the power the program will not get destroyed.</a:t>
            </a:r>
            <a:r>
              <a:rPr lang="en-US" dirty="0" smtClean="0"/>
              <a:t> </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533400" y="762000"/>
            <a:ext cx="8153400" cy="54864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smtClean="0"/>
              <a:t>ARM  Data Instructions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28600" y="914400"/>
            <a:ext cx="8534400" cy="594360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33400" y="152400"/>
            <a:ext cx="8077200" cy="65532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Write assembly language code for x=(</a:t>
            </a:r>
            <a:r>
              <a:rPr lang="en-US" dirty="0" err="1" smtClean="0"/>
              <a:t>a+b</a:t>
            </a:r>
            <a:r>
              <a:rPr lang="en-US" dirty="0" smtClean="0"/>
              <a:t>)-c</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609600" y="1600200"/>
            <a:ext cx="7848600" cy="49530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endParaRPr lang="en-US" dirty="0" smtClean="0"/>
          </a:p>
          <a:p>
            <a:endParaRPr lang="en-US" dirty="0" smtClean="0"/>
          </a:p>
          <a:p>
            <a:endParaRPr lang="en-US" dirty="0" smtClean="0"/>
          </a:p>
          <a:p>
            <a:endParaRPr lang="en-US" dirty="0" smtClean="0"/>
          </a:p>
          <a:p>
            <a:r>
              <a:rPr lang="en-US" sz="5400" dirty="0" smtClean="0"/>
              <a:t>Write assembly language code for y=(a*b)+c</a:t>
            </a:r>
            <a:endParaRPr lang="en-US" sz="5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838200" y="228600"/>
            <a:ext cx="7696200" cy="35052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38200" y="2819400"/>
            <a:ext cx="7696200"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Flow of Control</a:t>
            </a:r>
            <a:endParaRPr lang="en-US" dirty="0"/>
          </a:p>
        </p:txBody>
      </p:sp>
      <p:sp>
        <p:nvSpPr>
          <p:cNvPr id="3" name="Content Placeholder 2"/>
          <p:cNvSpPr>
            <a:spLocks noGrp="1"/>
          </p:cNvSpPr>
          <p:nvPr>
            <p:ph idx="1"/>
          </p:nvPr>
        </p:nvSpPr>
        <p:spPr/>
        <p:txBody>
          <a:bodyPr/>
          <a:lstStyle/>
          <a:p>
            <a:r>
              <a:rPr lang="en-US" dirty="0" smtClean="0"/>
              <a:t>The B (branch) instruction is the basic mechanism </a:t>
            </a:r>
            <a:r>
              <a:rPr lang="en-US" dirty="0" err="1" smtClean="0"/>
              <a:t>inARM</a:t>
            </a:r>
            <a:r>
              <a:rPr lang="en-US" dirty="0" smtClean="0"/>
              <a:t> for changing the flow of</a:t>
            </a:r>
          </a:p>
          <a:p>
            <a:pPr>
              <a:buNone/>
            </a:pPr>
            <a:r>
              <a:rPr lang="en-US" dirty="0" smtClean="0"/>
              <a:t>   control.</a:t>
            </a:r>
          </a:p>
          <a:p>
            <a:r>
              <a:rPr lang="en-US" dirty="0" smtClean="0"/>
              <a:t>B     #100 --will add 400 to the current PC   value.</a:t>
            </a:r>
          </a:p>
          <a:p>
            <a:pPr>
              <a:buNone/>
            </a:pP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04800" y="457200"/>
            <a:ext cx="8153400" cy="617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762000" y="685800"/>
            <a:ext cx="7848599"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228600" y="0"/>
            <a:ext cx="89154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Memory</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pPr algn="just"/>
            <a:r>
              <a:rPr lang="en-US" sz="3600" dirty="0" smtClean="0"/>
              <a:t>Non-volatile.</a:t>
            </a:r>
          </a:p>
          <a:p>
            <a:pPr algn="just"/>
            <a:r>
              <a:rPr lang="en-US" sz="3600" dirty="0"/>
              <a:t>you can store </a:t>
            </a:r>
            <a:r>
              <a:rPr lang="en-US" sz="3600" dirty="0" smtClean="0"/>
              <a:t>some program</a:t>
            </a:r>
            <a:r>
              <a:rPr lang="en-US" sz="3600" dirty="0"/>
              <a:t>, you could also change the program if you want, but if you switch off the </a:t>
            </a:r>
            <a:r>
              <a:rPr lang="en-US" sz="3600" dirty="0" smtClean="0"/>
              <a:t>power the </a:t>
            </a:r>
            <a:r>
              <a:rPr lang="en-US" sz="3600" dirty="0"/>
              <a:t>program does not get destroyed</a:t>
            </a:r>
            <a:r>
              <a:rPr lang="en-US" sz="3600" dirty="0" smtClean="0"/>
              <a:t>.</a:t>
            </a:r>
          </a:p>
          <a:p>
            <a:pPr algn="just"/>
            <a:r>
              <a:rPr lang="en-US" sz="3600" dirty="0"/>
              <a:t>nowadays there are microcontrollers which </a:t>
            </a:r>
            <a:r>
              <a:rPr lang="en-US" sz="3600" dirty="0" smtClean="0"/>
              <a:t>use technologies </a:t>
            </a:r>
            <a:r>
              <a:rPr lang="en-US" sz="3600" dirty="0"/>
              <a:t>like flash memory</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US" dirty="0"/>
          </a:p>
        </p:txBody>
      </p:sp>
      <p:sp>
        <p:nvSpPr>
          <p:cNvPr id="3" name="Content Placeholder 2"/>
          <p:cNvSpPr>
            <a:spLocks noGrp="1"/>
          </p:cNvSpPr>
          <p:nvPr>
            <p:ph idx="1"/>
          </p:nvPr>
        </p:nvSpPr>
        <p:spPr/>
        <p:txBody>
          <a:bodyPr/>
          <a:lstStyle/>
          <a:p>
            <a:r>
              <a:rPr lang="en-US" dirty="0" smtClean="0"/>
              <a:t>Input and output mechanisms.</a:t>
            </a:r>
          </a:p>
          <a:p>
            <a:pPr>
              <a:buNone/>
            </a:pPr>
            <a:r>
              <a:rPr lang="en-US" dirty="0" smtClean="0"/>
              <a:t>■ Supervisor mode, exceptions, and traps.</a:t>
            </a:r>
          </a:p>
          <a:p>
            <a:pPr>
              <a:buNone/>
            </a:pPr>
            <a:r>
              <a:rPr lang="en-US" dirty="0" smtClean="0"/>
              <a:t>■ Memory management and address translation.</a:t>
            </a:r>
          </a:p>
          <a:p>
            <a:pPr>
              <a:buNone/>
            </a:pPr>
            <a:r>
              <a:rPr lang="en-US" dirty="0" smtClean="0"/>
              <a:t>■ Caches.</a:t>
            </a:r>
          </a:p>
          <a:p>
            <a:pPr>
              <a:buNone/>
            </a:pPr>
            <a:r>
              <a:rPr lang="en-US" dirty="0" smtClean="0"/>
              <a:t>■ Performance and power consumption of CPUs.</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PROGRAMMING INPUT AND OUTPUT</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381000" y="1600200"/>
            <a:ext cx="8153400"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Input and Output Primitives</a:t>
            </a:r>
            <a:endParaRPr lang="en-US" dirty="0"/>
          </a:p>
        </p:txBody>
      </p:sp>
      <p:sp>
        <p:nvSpPr>
          <p:cNvPr id="3" name="Content Placeholder 2"/>
          <p:cNvSpPr>
            <a:spLocks noGrp="1"/>
          </p:cNvSpPr>
          <p:nvPr>
            <p:ph idx="1"/>
          </p:nvPr>
        </p:nvSpPr>
        <p:spPr/>
        <p:txBody>
          <a:bodyPr>
            <a:normAutofit/>
          </a:bodyPr>
          <a:lstStyle/>
          <a:p>
            <a:r>
              <a:rPr lang="en-US" sz="4000" dirty="0" smtClean="0"/>
              <a:t>Microprocessors can provide programming support for input and output in two ways:</a:t>
            </a:r>
          </a:p>
          <a:p>
            <a:pPr>
              <a:buNone/>
            </a:pPr>
            <a:r>
              <a:rPr lang="en-US" sz="4000" dirty="0" smtClean="0"/>
              <a:t> </a:t>
            </a:r>
          </a:p>
          <a:p>
            <a:pPr>
              <a:buFont typeface="Wingdings" pitchFamily="2" charset="2"/>
              <a:buChar char="Ø"/>
            </a:pPr>
            <a:r>
              <a:rPr lang="en-US" sz="4000" b="1" i="1" dirty="0" smtClean="0"/>
              <a:t>I/O instructions </a:t>
            </a:r>
          </a:p>
          <a:p>
            <a:pPr>
              <a:buFont typeface="Wingdings" pitchFamily="2" charset="2"/>
              <a:buChar char="Ø"/>
            </a:pPr>
            <a:r>
              <a:rPr lang="en-US" sz="4000" b="1" i="1" dirty="0" smtClean="0"/>
              <a:t> memory-mapped I/O.</a:t>
            </a:r>
            <a:endParaRPr lang="en-US" sz="4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561975" y="533400"/>
            <a:ext cx="8020050"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types of data transfers in ARM</a:t>
            </a:r>
            <a:endParaRPr lang="en-US" dirty="0"/>
          </a:p>
        </p:txBody>
      </p:sp>
      <p:sp>
        <p:nvSpPr>
          <p:cNvPr id="3" name="Content Placeholder 2"/>
          <p:cNvSpPr>
            <a:spLocks noGrp="1"/>
          </p:cNvSpPr>
          <p:nvPr>
            <p:ph idx="1"/>
          </p:nvPr>
        </p:nvSpPr>
        <p:spPr/>
        <p:txBody>
          <a:bodyPr/>
          <a:lstStyle/>
          <a:p>
            <a:r>
              <a:rPr lang="en-US" dirty="0" smtClean="0"/>
              <a:t>Single register Load and store.</a:t>
            </a:r>
          </a:p>
          <a:p>
            <a:r>
              <a:rPr lang="en-US" dirty="0" smtClean="0"/>
              <a:t>Multiple Register Loads and stores.</a:t>
            </a:r>
          </a:p>
          <a:p>
            <a:r>
              <a:rPr lang="en-US" dirty="0" smtClean="0"/>
              <a:t>Single Register memory swap.</a:t>
            </a:r>
          </a:p>
          <a:p>
            <a:pPr>
              <a:buFont typeface="Wingdings" pitchFamily="2" charset="2"/>
              <a:buChar char="Ø"/>
            </a:pPr>
            <a:r>
              <a:rPr lang="en-US" dirty="0" smtClean="0"/>
              <a:t>   For implementing Locks.</a:t>
            </a:r>
          </a:p>
          <a:p>
            <a:pPr>
              <a:buFont typeface="Wingdings" pitchFamily="2" charset="2"/>
              <a:buChar char="Ø"/>
            </a:pPr>
            <a:r>
              <a:rPr lang="en-US" dirty="0" smtClean="0"/>
              <a:t>   Exchanging the values of a register and a memory location in a single instruction</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85800" y="685800"/>
            <a:ext cx="7772399"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458200" cy="5745163"/>
          </a:xfrm>
        </p:spPr>
        <p:txBody>
          <a:bodyPr>
            <a:noAutofit/>
          </a:bodyPr>
          <a:lstStyle/>
          <a:p>
            <a:pPr algn="just"/>
            <a:r>
              <a:rPr lang="en-US" sz="4000" dirty="0" smtClean="0"/>
              <a:t>Whenever some data are accessed, data memory address is generated by the processor.</a:t>
            </a:r>
          </a:p>
          <a:p>
            <a:pPr algn="just"/>
            <a:r>
              <a:rPr lang="en-US" sz="4000" dirty="0" smtClean="0"/>
              <a:t>There is a decoder which decodes this address and it selects the corresponding memory location.</a:t>
            </a:r>
          </a:p>
          <a:p>
            <a:pPr algn="just"/>
            <a:r>
              <a:rPr lang="en-US" sz="4000" dirty="0" smtClean="0"/>
              <a:t>But in memory mapped IO, IO ports are also  regarded as memory locations.</a:t>
            </a:r>
            <a:endParaRPr lang="en-US" sz="40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a:bodyPr>
          <a:lstStyle/>
          <a:p>
            <a:r>
              <a:rPr lang="en-US" dirty="0" smtClean="0"/>
              <a:t>Suppose there are 6   IO ports.</a:t>
            </a:r>
          </a:p>
          <a:p>
            <a:endParaRPr lang="en-US" dirty="0" smtClean="0"/>
          </a:p>
          <a:p>
            <a:endParaRPr lang="en-US" dirty="0" smtClean="0"/>
          </a:p>
          <a:p>
            <a:endParaRPr lang="en-US" dirty="0" smtClean="0"/>
          </a:p>
          <a:p>
            <a:r>
              <a:rPr lang="en-US" dirty="0" smtClean="0"/>
              <a:t>Using 6 ports . Address 2</a:t>
            </a:r>
            <a:r>
              <a:rPr lang="en-US" baseline="30000" dirty="0" smtClean="0"/>
              <a:t>6</a:t>
            </a:r>
            <a:r>
              <a:rPr lang="en-US" dirty="0" smtClean="0"/>
              <a:t> =64 IO devices.</a:t>
            </a:r>
          </a:p>
          <a:p>
            <a:r>
              <a:rPr lang="en-US" dirty="0" smtClean="0"/>
              <a:t>We are assuming that there are 64 memory locations also.</a:t>
            </a:r>
          </a:p>
          <a:p>
            <a:r>
              <a:rPr lang="en-US" dirty="0" smtClean="0"/>
              <a:t>The same decoder depending on the address will be selecting either one of the data memory addresses or one of these ports.</a:t>
            </a:r>
          </a:p>
          <a:p>
            <a:pPr>
              <a:buNone/>
            </a:pPr>
            <a:endParaRPr lang="en-US" dirty="0"/>
          </a:p>
        </p:txBody>
      </p:sp>
      <p:cxnSp>
        <p:nvCxnSpPr>
          <p:cNvPr id="5" name="Straight Connector 4"/>
          <p:cNvCxnSpPr/>
          <p:nvPr/>
        </p:nvCxnSpPr>
        <p:spPr>
          <a:xfrm>
            <a:off x="2133600" y="1447800"/>
            <a:ext cx="1752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33600" y="16764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133600" y="19050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33600" y="21336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09800" y="2590800"/>
            <a:ext cx="160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33600" y="2362200"/>
            <a:ext cx="16764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So, the IO ports or IO devices are treated as memory locations. This is the basic concept behind memory mapped IO. </a:t>
            </a:r>
          </a:p>
          <a:p>
            <a:r>
              <a:rPr lang="en-US" b="1" dirty="0" smtClean="0">
                <a:solidFill>
                  <a:srgbClr val="FF0000"/>
                </a:solidFill>
              </a:rPr>
              <a:t>There is no separate instruction for doing input and output.</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457200" y="685800"/>
            <a:ext cx="79248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CPU Architecture</a:t>
            </a:r>
            <a:endParaRPr lang="en-US" dirty="0"/>
          </a:p>
        </p:txBody>
      </p:sp>
      <p:sp>
        <p:nvSpPr>
          <p:cNvPr id="3" name="Content Placeholder 2"/>
          <p:cNvSpPr>
            <a:spLocks noGrp="1"/>
          </p:cNvSpPr>
          <p:nvPr>
            <p:ph idx="1"/>
          </p:nvPr>
        </p:nvSpPr>
        <p:spPr/>
        <p:txBody>
          <a:bodyPr/>
          <a:lstStyle/>
          <a:p>
            <a:pPr>
              <a:buNone/>
            </a:pPr>
            <a:r>
              <a:rPr lang="en-US" dirty="0" smtClean="0"/>
              <a:t>Two Types of Architecture</a:t>
            </a:r>
          </a:p>
          <a:p>
            <a:pPr marL="514350" indent="-514350">
              <a:buAutoNum type="alphaLcParenR"/>
            </a:pPr>
            <a:r>
              <a:rPr lang="en-US" dirty="0" smtClean="0">
                <a:solidFill>
                  <a:srgbClr val="FF0000"/>
                </a:solidFill>
              </a:rPr>
              <a:t>Von Neumann Architecture</a:t>
            </a:r>
          </a:p>
          <a:p>
            <a:pPr marL="514350" indent="-514350"/>
            <a:r>
              <a:rPr lang="en-US" dirty="0" smtClean="0"/>
              <a:t>Both instructions and data are stored in the same memory.</a:t>
            </a:r>
          </a:p>
          <a:p>
            <a:pPr marL="514350" indent="-514350"/>
            <a:r>
              <a:rPr lang="en-US" dirty="0" smtClean="0"/>
              <a:t>This model is followed in conventional computing systems.</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r>
              <a:rPr lang="en-US" sz="3600" dirty="0" smtClean="0"/>
              <a:t>When you want to read some data from an input device, you will be using load instruction; </a:t>
            </a:r>
          </a:p>
          <a:p>
            <a:r>
              <a:rPr lang="en-US" sz="3600" dirty="0" smtClean="0"/>
              <a:t>when you want to write some data into an output device you will be using store instruction. That is how ARM handles it.</a:t>
            </a:r>
            <a:endParaRPr lang="en-US" sz="36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Busy-wait I/O</a:t>
            </a:r>
            <a:endParaRPr lang="en-US" dirty="0"/>
          </a:p>
        </p:txBody>
      </p:sp>
      <p:sp>
        <p:nvSpPr>
          <p:cNvPr id="3" name="Content Placeholder 2"/>
          <p:cNvSpPr>
            <a:spLocks noGrp="1"/>
          </p:cNvSpPr>
          <p:nvPr>
            <p:ph idx="1"/>
          </p:nvPr>
        </p:nvSpPr>
        <p:spPr>
          <a:xfrm>
            <a:off x="457200" y="1143000"/>
            <a:ext cx="8229600" cy="5410200"/>
          </a:xfrm>
        </p:spPr>
        <p:txBody>
          <a:bodyPr>
            <a:normAutofit/>
          </a:bodyPr>
          <a:lstStyle/>
          <a:p>
            <a:r>
              <a:rPr lang="en-US" dirty="0" smtClean="0"/>
              <a:t>Devices are typically slower than the CPU and may require many cycles to complete an operation.</a:t>
            </a:r>
          </a:p>
          <a:p>
            <a:r>
              <a:rPr lang="en-US" dirty="0" smtClean="0"/>
              <a:t>If the CPU is performing multiple operations on a single </a:t>
            </a:r>
            <a:r>
              <a:rPr lang="en-US" dirty="0" err="1" smtClean="0"/>
              <a:t>device,such</a:t>
            </a:r>
            <a:r>
              <a:rPr lang="en-US" dirty="0" smtClean="0"/>
              <a:t> as writing several characters to an output device, then it must wait for one operation to complete before starting the next one.</a:t>
            </a:r>
          </a:p>
          <a:p>
            <a:r>
              <a:rPr lang="en-US" dirty="0" smtClean="0"/>
              <a:t>Asking an I/O device whether it is finished by</a:t>
            </a:r>
          </a:p>
          <a:p>
            <a:pPr>
              <a:buNone/>
            </a:pPr>
            <a:r>
              <a:rPr lang="en-US" dirty="0" smtClean="0"/>
              <a:t>   reading its status register is often called </a:t>
            </a:r>
            <a:r>
              <a:rPr lang="en-US" b="1" i="1" dirty="0" smtClean="0"/>
              <a:t>polling</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Busy-wait I/O programming</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447800"/>
            <a:ext cx="8001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r>
              <a:rPr lang="en-US" dirty="0" smtClean="0"/>
              <a:t>The status register’s value is 1 when the device is busy writing and 0 when the write transaction has completed</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Interrupts</a:t>
            </a:r>
            <a:endParaRPr lang="en-US" dirty="0"/>
          </a:p>
        </p:txBody>
      </p:sp>
      <p:sp>
        <p:nvSpPr>
          <p:cNvPr id="3" name="Content Placeholder 2"/>
          <p:cNvSpPr>
            <a:spLocks noGrp="1"/>
          </p:cNvSpPr>
          <p:nvPr>
            <p:ph idx="1"/>
          </p:nvPr>
        </p:nvSpPr>
        <p:spPr>
          <a:xfrm>
            <a:off x="457200" y="1066800"/>
            <a:ext cx="8229600" cy="5562600"/>
          </a:xfrm>
        </p:spPr>
        <p:txBody>
          <a:bodyPr>
            <a:normAutofit fontScale="85000" lnSpcReduction="20000"/>
          </a:bodyPr>
          <a:lstStyle/>
          <a:p>
            <a:pPr algn="just"/>
            <a:r>
              <a:rPr lang="en-US" sz="3600" dirty="0" smtClean="0"/>
              <a:t>Instead of having the software continually poll the hardware — which wastes CPU time — an interrupt is the preferred method of “finding out” that the hardware requires some kind of service. The software that handles the interrupt is therefore typically called an </a:t>
            </a:r>
            <a:r>
              <a:rPr lang="en-US" sz="3600" i="1" dirty="0" smtClean="0"/>
              <a:t>Interrupt Service Routine</a:t>
            </a:r>
            <a:r>
              <a:rPr lang="en-US" sz="3600" dirty="0" smtClean="0"/>
              <a:t> (ISR).</a:t>
            </a:r>
          </a:p>
          <a:p>
            <a:pPr algn="just"/>
            <a:r>
              <a:rPr lang="en-US" sz="3600" dirty="0" smtClean="0"/>
              <a:t>Allows parallelism.</a:t>
            </a:r>
          </a:p>
          <a:p>
            <a:pPr algn="just"/>
            <a:r>
              <a:rPr lang="en-US" sz="3600" dirty="0" smtClean="0"/>
              <a:t>allows devices to signal the CPU and to force execution of a particular piece of code.</a:t>
            </a:r>
          </a:p>
          <a:p>
            <a:pPr algn="just"/>
            <a:r>
              <a:rPr lang="en-US" sz="3600" dirty="0" smtClean="0"/>
              <a:t>When an interrupt occurs, the program counter’s value is changed to point to an </a:t>
            </a:r>
            <a:r>
              <a:rPr lang="en-US" sz="3600" b="1" i="1" dirty="0" smtClean="0"/>
              <a:t>interrupt handler routine.</a:t>
            </a:r>
          </a:p>
          <a:p>
            <a:pPr>
              <a:buNone/>
            </a:pP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381000" y="838200"/>
            <a:ext cx="8153400"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t>Busy-wait I/O is extremely inefficient.</a:t>
            </a:r>
          </a:p>
          <a:p>
            <a:r>
              <a:rPr lang="en-US" dirty="0" smtClean="0"/>
              <a:t>inefficient—the CPU does nothing but test the device status while the I/O transaction is in progress.</a:t>
            </a:r>
          </a:p>
          <a:p>
            <a:r>
              <a:rPr lang="en-US" dirty="0" smtClean="0"/>
              <a:t>the CPU could do useful work in parallel with the I/O transaction.</a:t>
            </a:r>
            <a:endParaRPr lang="en-US" smtClean="0"/>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Priorities and Vectors</a:t>
            </a:r>
            <a:endParaRPr lang="en-US" dirty="0"/>
          </a:p>
        </p:txBody>
      </p:sp>
      <p:sp>
        <p:nvSpPr>
          <p:cNvPr id="3" name="Content Placeholder 2"/>
          <p:cNvSpPr>
            <a:spLocks noGrp="1"/>
          </p:cNvSpPr>
          <p:nvPr>
            <p:ph idx="1"/>
          </p:nvPr>
        </p:nvSpPr>
        <p:spPr>
          <a:xfrm>
            <a:off x="457200" y="1600200"/>
            <a:ext cx="8458200" cy="4525963"/>
          </a:xfrm>
        </p:spPr>
        <p:txBody>
          <a:bodyPr/>
          <a:lstStyle/>
          <a:p>
            <a:r>
              <a:rPr lang="en-US" dirty="0" smtClean="0"/>
              <a:t>there must be some mechanism for allowing multiple devices to interrupt.</a:t>
            </a:r>
          </a:p>
          <a:p>
            <a:r>
              <a:rPr lang="en-US" b="1" i="1" dirty="0" smtClean="0"/>
              <a:t>interrupt priorities allow the CPU to recognize some interrupts as more </a:t>
            </a:r>
            <a:r>
              <a:rPr lang="en-US" dirty="0" smtClean="0"/>
              <a:t>important than others, and</a:t>
            </a:r>
          </a:p>
          <a:p>
            <a:r>
              <a:rPr lang="en-US" b="1" i="1" dirty="0" smtClean="0"/>
              <a:t>interrupt vectors allow the interrupting device to specify its handler.</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457200" y="533400"/>
            <a:ext cx="7924800"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sz="3600" dirty="0" smtClean="0"/>
              <a:t>Most CPUs use a set of signals that provide the priority number of the winning interrupt in binary form.</a:t>
            </a:r>
          </a:p>
          <a:p>
            <a:pPr algn="just"/>
            <a:r>
              <a:rPr lang="en-US" sz="3600" dirty="0" smtClean="0"/>
              <a:t>interrupt level 7 requires 3 bits rather than 7.</a:t>
            </a:r>
          </a:p>
          <a:p>
            <a:pPr algn="just"/>
            <a:r>
              <a:rPr lang="en-US" sz="3600" dirty="0" smtClean="0"/>
              <a:t>A device knows that its interrupt request was accepted by seeing its own priority number on the interrupt acknowledge lines</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marL="514350" indent="-514350">
              <a:buAutoNum type="alphaLcParenR" startAt="2"/>
            </a:pPr>
            <a:r>
              <a:rPr lang="en-US" dirty="0" smtClean="0">
                <a:solidFill>
                  <a:srgbClr val="FF0000"/>
                </a:solidFill>
              </a:rPr>
              <a:t>Harvard Architecture</a:t>
            </a:r>
          </a:p>
          <a:p>
            <a:pPr marL="514350" indent="-514350" algn="just"/>
            <a:r>
              <a:rPr lang="en-US" sz="3600" dirty="0" smtClean="0"/>
              <a:t>Instructions and data are stored in different memories.</a:t>
            </a:r>
          </a:p>
          <a:p>
            <a:pPr marL="514350" indent="-514350" algn="just"/>
            <a:r>
              <a:rPr lang="en-US" sz="3600" dirty="0" smtClean="0"/>
              <a:t>Followed in microcontrollers, used for building embedded systems.</a:t>
            </a:r>
          </a:p>
          <a:p>
            <a:pPr marL="514350" indent="-514350" algn="just"/>
            <a:r>
              <a:rPr lang="en-US" sz="3600" dirty="0" smtClean="0"/>
              <a:t>Instructions are stored in ROM.</a:t>
            </a:r>
          </a:p>
          <a:p>
            <a:pPr marL="514350" indent="-514350" algn="just"/>
            <a:r>
              <a:rPr lang="en-US" sz="3600" dirty="0" smtClean="0"/>
              <a:t>Temporary data are in RAM.</a:t>
            </a:r>
            <a:endParaRPr lang="en-US" sz="36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r>
              <a:rPr lang="en-US" dirty="0" smtClean="0"/>
              <a:t>How do we change the priority of a device? Simply by connecting it to a different interrupt request line. This requires hardware modification.</a:t>
            </a:r>
          </a:p>
          <a:p>
            <a:r>
              <a:rPr lang="en-US" dirty="0" smtClean="0"/>
              <a:t>The priority mechanism must ensure that a lower-priority interrupt does not occur when a higher-priority interrupt is being handled.</a:t>
            </a:r>
          </a:p>
          <a:p>
            <a:r>
              <a:rPr lang="en-US" dirty="0" smtClean="0"/>
              <a:t>The decision process is known as </a:t>
            </a:r>
            <a:r>
              <a:rPr lang="en-US" b="1" i="1" dirty="0" smtClean="0"/>
              <a:t>masking.</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r>
              <a:rPr lang="en-US" dirty="0" smtClean="0"/>
              <a:t>When an interrupt is acknowledged, the CPU stores in an internal register the priority level of that interrupt.</a:t>
            </a:r>
          </a:p>
          <a:p>
            <a:r>
              <a:rPr lang="en-US" dirty="0" smtClean="0"/>
              <a:t>the new request is acknowledged only if it has higher priority than the currently pending interrupt.</a:t>
            </a:r>
          </a:p>
          <a:p>
            <a:r>
              <a:rPr lang="en-US" dirty="0" smtClean="0"/>
              <a:t>The highest-priority interrupt is normally called the </a:t>
            </a:r>
            <a:r>
              <a:rPr lang="en-US" b="1" i="1" dirty="0" err="1" smtClean="0"/>
              <a:t>nonmaskable</a:t>
            </a:r>
            <a:r>
              <a:rPr lang="en-US" b="1" i="1" dirty="0" smtClean="0"/>
              <a:t> interrupt (NMI).</a:t>
            </a:r>
          </a:p>
          <a:p>
            <a:r>
              <a:rPr lang="en-US" dirty="0" smtClean="0"/>
              <a:t>The NMI cannot be turned off and is usually reserved for interrupts caused by power failures.</a:t>
            </a:r>
          </a:p>
          <a:p>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Most CPUs provide a relatively small number of interrupt priority levels, such as eight.</a:t>
            </a:r>
          </a:p>
          <a:p>
            <a:endParaRPr lang="en-US" dirty="0" smtClean="0"/>
          </a:p>
          <a:p>
            <a:endParaRPr lang="en-US" dirty="0"/>
          </a:p>
        </p:txBody>
      </p:sp>
      <p:pic>
        <p:nvPicPr>
          <p:cNvPr id="5" name="Picture 2"/>
          <p:cNvPicPr>
            <a:picLocks noChangeAspect="1" noChangeArrowheads="1"/>
          </p:cNvPicPr>
          <p:nvPr/>
        </p:nvPicPr>
        <p:blipFill>
          <a:blip r:embed="rId2"/>
          <a:srcRect/>
          <a:stretch>
            <a:fillRect/>
          </a:stretch>
        </p:blipFill>
        <p:spPr bwMode="auto">
          <a:xfrm>
            <a:off x="685800" y="1524000"/>
            <a:ext cx="76962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I/O with prioritized interrupts</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457200" y="1"/>
            <a:ext cx="82296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lnSpcReduction="10000"/>
          </a:bodyPr>
          <a:lstStyle/>
          <a:p>
            <a:r>
              <a:rPr lang="en-US" dirty="0" smtClean="0"/>
              <a:t>microcontrollers make use of interrupt vector tables to find the starting address of ISR routines.</a:t>
            </a:r>
          </a:p>
          <a:p>
            <a:r>
              <a:rPr lang="en-US" dirty="0" smtClean="0"/>
              <a:t>embedded programming, vector means memory address.</a:t>
            </a:r>
          </a:p>
          <a:p>
            <a:r>
              <a:rPr lang="en-US" dirty="0" smtClean="0"/>
              <a:t>a vector table is a table that contains memory addresses.</a:t>
            </a:r>
          </a:p>
          <a:p>
            <a:r>
              <a:rPr lang="en-US" dirty="0" smtClean="0"/>
              <a:t>The interrupt vector table is a table of memory addresses of interrupt/exception handler routines.</a:t>
            </a:r>
          </a:p>
          <a:p>
            <a:r>
              <a:rPr lang="en-US" dirty="0" smtClean="0"/>
              <a:t>it defines where the code of a particular interrupt/exception routine is located in microcontroller memory.</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 in handling Interrupts(IVT)</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33400" y="1447800"/>
            <a:ext cx="8001000"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fontScale="90000"/>
          </a:bodyPr>
          <a:lstStyle/>
          <a:p>
            <a:r>
              <a:rPr lang="en-US" dirty="0" smtClean="0"/>
              <a:t>understanding of the interrupt mechanism</a:t>
            </a:r>
            <a:endParaRPr lang="en-US" dirty="0"/>
          </a:p>
        </p:txBody>
      </p:sp>
      <p:sp>
        <p:nvSpPr>
          <p:cNvPr id="3" name="Content Placeholder 2"/>
          <p:cNvSpPr>
            <a:spLocks noGrp="1"/>
          </p:cNvSpPr>
          <p:nvPr>
            <p:ph idx="1"/>
          </p:nvPr>
        </p:nvSpPr>
        <p:spPr/>
        <p:txBody>
          <a:bodyPr/>
          <a:lstStyle/>
          <a:p>
            <a:r>
              <a:rPr lang="en-US" dirty="0" smtClean="0"/>
              <a:t>Once a device requests an interrupt, some steps are performed by the CPU, some by the device, and others by software.</a:t>
            </a:r>
          </a:p>
          <a:p>
            <a:r>
              <a:rPr lang="en-US" b="1" i="1" dirty="0" smtClean="0"/>
              <a:t>CPU The CPU checks for pending interrupts at the beginning of an instruction.</a:t>
            </a:r>
          </a:p>
          <a:p>
            <a:pPr>
              <a:buNone/>
            </a:pPr>
            <a:r>
              <a:rPr lang="en-US" dirty="0" smtClean="0"/>
              <a:t>   It answers the highest-priority interrupt, which has a higher priority than that given in the interrupt priority register.</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534400" cy="5745163"/>
          </a:xfrm>
        </p:spPr>
        <p:txBody>
          <a:bodyPr/>
          <a:lstStyle/>
          <a:p>
            <a:r>
              <a:rPr lang="en-US" b="1" i="1" dirty="0" smtClean="0"/>
              <a:t>Device --The device receives the Acknowledgment and sends the CPU its</a:t>
            </a:r>
          </a:p>
          <a:p>
            <a:pPr>
              <a:buNone/>
            </a:pPr>
            <a:r>
              <a:rPr lang="en-US" dirty="0" smtClean="0"/>
              <a:t>    interrupt vector.</a:t>
            </a:r>
          </a:p>
          <a:p>
            <a:r>
              <a:rPr lang="en-US" dirty="0" smtClean="0"/>
              <a:t>The CPU looks up the device handler address in the interrupt vector table using the vector as an index. A subroutine-like mechanism is used to</a:t>
            </a:r>
          </a:p>
          <a:p>
            <a:pPr>
              <a:buNone/>
            </a:pPr>
            <a:r>
              <a:rPr lang="en-US" dirty="0" smtClean="0"/>
              <a:t>   save the current value of the PC and possibly other internal CPU state, such as general-purpose registers.</a:t>
            </a:r>
          </a:p>
          <a:p>
            <a:pPr>
              <a:buNone/>
            </a:pP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smtClean="0"/>
              <a:t>The device driver may save additional CPU state. It then performs the required operations on the device. It then restores any saved state and executes the interrupt return instruction.</a:t>
            </a:r>
          </a:p>
          <a:p>
            <a:r>
              <a:rPr lang="en-US" dirty="0" smtClean="0"/>
              <a:t>The interrupt return instruction restores the PC and other automatically saved states to return execution to the code that was interrupted.</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33400" y="609600"/>
            <a:ext cx="8077199"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Overhead associated with the interrupt mechanisms.</a:t>
            </a:r>
            <a:endParaRPr lang="en-US" dirty="0"/>
          </a:p>
        </p:txBody>
      </p:sp>
      <p:sp>
        <p:nvSpPr>
          <p:cNvPr id="3" name="Content Placeholder 2"/>
          <p:cNvSpPr>
            <a:spLocks noGrp="1"/>
          </p:cNvSpPr>
          <p:nvPr>
            <p:ph idx="1"/>
          </p:nvPr>
        </p:nvSpPr>
        <p:spPr/>
        <p:txBody>
          <a:bodyPr/>
          <a:lstStyle/>
          <a:p>
            <a:pPr>
              <a:buNone/>
            </a:pPr>
            <a:r>
              <a:rPr lang="en-US" dirty="0" smtClean="0"/>
              <a:t>   The interrupt itself has overhead similar to a subroutine call. Because an interrupt</a:t>
            </a:r>
          </a:p>
          <a:p>
            <a:pPr>
              <a:buNone/>
            </a:pPr>
            <a:r>
              <a:rPr lang="en-US" dirty="0" smtClean="0"/>
              <a:t>   causes a change in the program counter, it incurs a branch penalty. In addition, if the interrupt automatically stores CPU registers, that action requires extra cycles, even if the state is not modified by the interrupt handler.</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addition to the branch delay penalty, the interrupt requires extra cycles to</a:t>
            </a:r>
          </a:p>
          <a:p>
            <a:pPr>
              <a:buNone/>
            </a:pPr>
            <a:r>
              <a:rPr lang="en-US" dirty="0" smtClean="0"/>
              <a:t>   acknowledge the interrupt and obtain the vector from the device.</a:t>
            </a:r>
          </a:p>
          <a:p>
            <a:r>
              <a:rPr lang="en-US" dirty="0" smtClean="0"/>
              <a:t>The interrupt handler will, in general, save and restore CPU registers that were not Automatically saved by the interrupt.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t>The interrupt return instruction incurs a branch penalty as well as the time required to restore the automatically saved state.</a:t>
            </a:r>
          </a:p>
          <a:p>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SUPERVISOR MODE</a:t>
            </a:r>
            <a:endParaRPr lang="en-US" dirty="0"/>
          </a:p>
        </p:txBody>
      </p:sp>
      <p:sp>
        <p:nvSpPr>
          <p:cNvPr id="3" name="Content Placeholder 2"/>
          <p:cNvSpPr>
            <a:spLocks noGrp="1"/>
          </p:cNvSpPr>
          <p:nvPr>
            <p:ph idx="1"/>
          </p:nvPr>
        </p:nvSpPr>
        <p:spPr/>
        <p:txBody>
          <a:bodyPr>
            <a:normAutofit lnSpcReduction="10000"/>
          </a:bodyPr>
          <a:lstStyle/>
          <a:p>
            <a:r>
              <a:rPr lang="en-US" dirty="0" smtClean="0"/>
              <a:t>Hardware checks required </a:t>
            </a:r>
            <a:r>
              <a:rPr lang="en-US" dirty="0" smtClean="0"/>
              <a:t>to ensure that the programs do not interfere with each </a:t>
            </a:r>
            <a:r>
              <a:rPr lang="en-US" dirty="0" smtClean="0"/>
              <a:t>other.</a:t>
            </a:r>
          </a:p>
          <a:p>
            <a:r>
              <a:rPr lang="en-US" dirty="0" smtClean="0"/>
              <a:t>User programs should not have an access to operating system.</a:t>
            </a:r>
          </a:p>
          <a:p>
            <a:r>
              <a:rPr lang="en-US" dirty="0" smtClean="0"/>
              <a:t>One user program should not overwrite another user program space.</a:t>
            </a:r>
          </a:p>
          <a:p>
            <a:r>
              <a:rPr lang="en-US" dirty="0" smtClean="0"/>
              <a:t>Supervisor mode helps in preventing applications from corrupting the data of the operating system. </a:t>
            </a:r>
          </a:p>
          <a:p>
            <a:endParaRPr lang="en-US" dirty="0" smtClean="0"/>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smtClean="0"/>
              <a:t>Supervisor mode handles different types of commands but mostly deals with privileged instructions</a:t>
            </a:r>
            <a:r>
              <a:rPr lang="en-US" dirty="0" smtClean="0"/>
              <a:t>. This </a:t>
            </a:r>
            <a:r>
              <a:rPr lang="en-US" dirty="0" smtClean="0"/>
              <a:t>mode is used by the operating system and has full access to all the system components</a:t>
            </a:r>
            <a:r>
              <a:rPr lang="en-US" dirty="0" smtClean="0"/>
              <a:t>.</a:t>
            </a:r>
          </a:p>
          <a:p>
            <a:r>
              <a:rPr lang="en-US" dirty="0" smtClean="0"/>
              <a:t>Normal programs run in </a:t>
            </a:r>
            <a:r>
              <a:rPr lang="en-US" b="1" i="1" dirty="0" smtClean="0"/>
              <a:t>user </a:t>
            </a:r>
            <a:r>
              <a:rPr lang="en-US" b="1" i="1" dirty="0" smtClean="0"/>
              <a:t>mode.</a:t>
            </a:r>
          </a:p>
          <a:p>
            <a:r>
              <a:rPr lang="en-US" dirty="0" smtClean="0"/>
              <a:t>The supervisor mode has </a:t>
            </a:r>
            <a:r>
              <a:rPr lang="en-US" dirty="0" smtClean="0"/>
              <a:t>privileges that </a:t>
            </a:r>
            <a:r>
              <a:rPr lang="en-US" dirty="0" smtClean="0"/>
              <a:t>user modes do not</a:t>
            </a:r>
            <a:r>
              <a:rPr lang="en-US" dirty="0" smtClean="0"/>
              <a:t>.</a:t>
            </a:r>
          </a:p>
          <a:p>
            <a:r>
              <a:rPr lang="en-US" dirty="0" smtClean="0"/>
              <a:t>ARM implements Supervisor mode.</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r>
              <a:rPr lang="en-US" dirty="0" smtClean="0"/>
              <a:t>The </a:t>
            </a:r>
            <a:r>
              <a:rPr lang="en-US" dirty="0" smtClean="0"/>
              <a:t>ARM instruction </a:t>
            </a:r>
            <a:r>
              <a:rPr lang="en-US" dirty="0" smtClean="0"/>
              <a:t>that puts the CPU in supervisor mode is called </a:t>
            </a:r>
            <a:r>
              <a:rPr lang="en-US" dirty="0" smtClean="0"/>
              <a:t>SWI.</a:t>
            </a:r>
          </a:p>
          <a:p>
            <a:pPr>
              <a:buNone/>
            </a:pPr>
            <a:r>
              <a:rPr lang="en-US" dirty="0" smtClean="0"/>
              <a:t>              SWI CODE_1</a:t>
            </a:r>
          </a:p>
          <a:p>
            <a:pPr>
              <a:buNone/>
            </a:pP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3" name="Content Placeholder 2"/>
          <p:cNvSpPr>
            <a:spLocks noGrp="1"/>
          </p:cNvSpPr>
          <p:nvPr>
            <p:ph idx="1"/>
          </p:nvPr>
        </p:nvSpPr>
        <p:spPr/>
        <p:txBody>
          <a:bodyPr/>
          <a:lstStyle/>
          <a:p>
            <a:r>
              <a:rPr lang="en-US" dirty="0" smtClean="0"/>
              <a:t>An </a:t>
            </a:r>
            <a:r>
              <a:rPr lang="en-US" b="1" i="1" dirty="0" smtClean="0"/>
              <a:t>exception is an internally detected error</a:t>
            </a:r>
            <a:r>
              <a:rPr lang="en-US" b="1" i="1" dirty="0" smtClean="0"/>
              <a:t>.</a:t>
            </a:r>
            <a:endParaRPr lang="en-US" b="1" i="1" smtClean="0"/>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1493</TotalTime>
  <Words>2552</Words>
  <Application>Microsoft Office PowerPoint</Application>
  <PresentationFormat>On-screen Show (4:3)</PresentationFormat>
  <Paragraphs>221</Paragraphs>
  <Slides>96</Slides>
  <Notes>1</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UNIT-1</vt:lpstr>
      <vt:lpstr>Instruction set architecture of CPU</vt:lpstr>
      <vt:lpstr>Slide 3</vt:lpstr>
      <vt:lpstr>Slide 4</vt:lpstr>
      <vt:lpstr>Difference between RAM and ROM</vt:lpstr>
      <vt:lpstr>Flash Memory</vt:lpstr>
      <vt:lpstr>Classification of CPU Architecture</vt:lpstr>
      <vt:lpstr>Slide 8</vt:lpstr>
      <vt:lpstr>Slide 9</vt:lpstr>
      <vt:lpstr>Slide 10</vt:lpstr>
      <vt:lpstr>Instruction set characteristics</vt:lpstr>
      <vt:lpstr>What is microprocessor</vt:lpstr>
      <vt:lpstr>Slide 13</vt:lpstr>
      <vt:lpstr>What is a Microcomputer</vt:lpstr>
      <vt:lpstr>What is a Microcomputer</vt:lpstr>
      <vt:lpstr>Slide 16</vt:lpstr>
      <vt:lpstr>Microcontroller</vt:lpstr>
      <vt:lpstr>Slide 18</vt:lpstr>
      <vt:lpstr>Detailed Circuit diagram of microcontroller</vt:lpstr>
      <vt:lpstr>Slide 20</vt:lpstr>
      <vt:lpstr>Slide 21</vt:lpstr>
      <vt:lpstr>Slide 22</vt:lpstr>
      <vt:lpstr>Slide 23</vt:lpstr>
      <vt:lpstr>ARM  Microcontroller</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Assembly Languages</vt:lpstr>
      <vt:lpstr>Slide 39</vt:lpstr>
      <vt:lpstr>Slide 40</vt:lpstr>
      <vt:lpstr>Slide 41</vt:lpstr>
      <vt:lpstr>Processor and memory organization</vt:lpstr>
      <vt:lpstr>Slide 43</vt:lpstr>
      <vt:lpstr>Slide 44</vt:lpstr>
      <vt:lpstr>Slide 45</vt:lpstr>
      <vt:lpstr>Slide 46</vt:lpstr>
      <vt:lpstr>Slide 47</vt:lpstr>
      <vt:lpstr>Slide 48</vt:lpstr>
      <vt:lpstr>SOLVE</vt:lpstr>
      <vt:lpstr>Slide 50</vt:lpstr>
      <vt:lpstr>ARM  Data Instructions</vt:lpstr>
      <vt:lpstr>Slide 52</vt:lpstr>
      <vt:lpstr>Write assembly language code for x=(a+b)-c</vt:lpstr>
      <vt:lpstr>Slide 54</vt:lpstr>
      <vt:lpstr>Slide 55</vt:lpstr>
      <vt:lpstr>Flow of Control</vt:lpstr>
      <vt:lpstr>Slide 57</vt:lpstr>
      <vt:lpstr>Slide 58</vt:lpstr>
      <vt:lpstr>Slide 59</vt:lpstr>
      <vt:lpstr>CPU</vt:lpstr>
      <vt:lpstr>PROGRAMMING INPUT AND OUTPUT</vt:lpstr>
      <vt:lpstr>Input and Output Primitives</vt:lpstr>
      <vt:lpstr>Slide 63</vt:lpstr>
      <vt:lpstr>Three types of data transfers in ARM</vt:lpstr>
      <vt:lpstr>Slide 65</vt:lpstr>
      <vt:lpstr>Slide 66</vt:lpstr>
      <vt:lpstr>Slide 67</vt:lpstr>
      <vt:lpstr>Slide 68</vt:lpstr>
      <vt:lpstr>Slide 69</vt:lpstr>
      <vt:lpstr>Slide 70</vt:lpstr>
      <vt:lpstr>Busy-wait I/O</vt:lpstr>
      <vt:lpstr>Busy-wait I/O programming</vt:lpstr>
      <vt:lpstr>Slide 73</vt:lpstr>
      <vt:lpstr>Interrupts</vt:lpstr>
      <vt:lpstr>Slide 75</vt:lpstr>
      <vt:lpstr>Slide 76</vt:lpstr>
      <vt:lpstr>Priorities and Vectors</vt:lpstr>
      <vt:lpstr>Slide 78</vt:lpstr>
      <vt:lpstr>Slide 79</vt:lpstr>
      <vt:lpstr>Slide 80</vt:lpstr>
      <vt:lpstr>Slide 81</vt:lpstr>
      <vt:lpstr>Slide 82</vt:lpstr>
      <vt:lpstr>I/O with prioritized interrupts</vt:lpstr>
      <vt:lpstr>Slide 84</vt:lpstr>
      <vt:lpstr>Slide 85</vt:lpstr>
      <vt:lpstr>Vectors in handling Interrupts(IVT)</vt:lpstr>
      <vt:lpstr>understanding of the interrupt mechanism</vt:lpstr>
      <vt:lpstr>Slide 88</vt:lpstr>
      <vt:lpstr>Slide 89</vt:lpstr>
      <vt:lpstr>Overhead associated with the interrupt mechanisms.</vt:lpstr>
      <vt:lpstr>Slide 91</vt:lpstr>
      <vt:lpstr>Slide 92</vt:lpstr>
      <vt:lpstr>SUPERVISOR MODE</vt:lpstr>
      <vt:lpstr>Slide 94</vt:lpstr>
      <vt:lpstr>Slide 95</vt:lpstr>
      <vt:lpstr>Exceptions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dc:title>
  <dc:creator>Admin</dc:creator>
  <cp:lastModifiedBy>Admin</cp:lastModifiedBy>
  <cp:revision>122</cp:revision>
  <dcterms:created xsi:type="dcterms:W3CDTF">2020-09-05T19:26:23Z</dcterms:created>
  <dcterms:modified xsi:type="dcterms:W3CDTF">2020-09-21T11:24:38Z</dcterms:modified>
</cp:coreProperties>
</file>